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73" r:id="rId5"/>
    <p:sldId id="259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69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E20F56-FBAB-4077-B9B5-CD4CBC3B3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D84EF41-6208-4E0B-891F-80E3EA0C8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A1811AF-3F05-4AB3-B55C-44A5F54A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A9641AF-FB61-409B-9635-66BBBB43D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B62656-4978-4664-9045-FF307C8B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9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AF3E94-2B45-4163-895E-B0EF1C3E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2168110-83A3-4E5D-8F78-0C1AC8D37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3FBFBF9-861F-4554-91A1-4EBCA614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03EF53-5379-4738-ADF8-CF115C2D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3A81AA0-D3DB-4F8B-A125-49DF46B3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B6DB60D-9B21-4C38-9B30-01E3173F9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0C057F6-FFA1-4892-9BA9-158094DF9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57E7D61-C292-4F42-A9EA-6FEEF4C6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329612B-4A61-4C52-A1EB-79DEA15A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4D9719F-48DE-43D1-8792-41A8DD34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19D54C-7347-40DA-A7FC-6D8DEFDA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2360F1-8988-4B9C-9D9E-1B49B758F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BB7D6B-D2B3-40E0-9353-4E0C03F9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D91A166-9194-4B82-941A-69C76E55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34FF3D9-16E9-4BFC-82D9-7CFEB0F8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2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17AC83-5320-43FB-ACF1-4D561FD2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EDD9C8D-597B-4390-AC0C-CFF4FFD6C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CC2024-F7D2-4C0F-A01C-4E69DE081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53B3504-55A0-4859-BCED-B301898EC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DA0F427-7A55-4442-B7E3-953437CB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463406-244E-432A-AA18-5E39C811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65C4537-1CEE-4C90-B533-BCB2822D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50AA51F-DB8D-4485-A0F7-2A14E7F67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165F6B-2002-430C-8610-1EBB4A70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ECF1835-30EA-4025-BA15-1D74D20C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49FE120-B826-4B1A-BBB4-61931146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278559-163F-4978-A39E-4ABB95C9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492786F-C47B-4982-AAEA-3A5A06A29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81E3327-FF22-41CD-BC17-C92E23CD9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8B1D0DD-89EC-455E-B073-479CE47D0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CCFE3B1-F0F7-46DD-8B81-0209CB2EE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2A90C52-133A-4F2A-9606-7D2D66D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9ED3C31-17CD-48D8-AEB7-A6914055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89A4D10-A742-45CE-A358-970B3114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3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EE6558-3FFE-4D37-9EA8-0FB4FD6A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F0B6A86-7CE2-44C8-89B6-1BFC0B5C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F3C5E4D-8D0D-4635-982C-726C0F51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55B852F-5327-4B81-A002-5FB2E35D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6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598B51A-A573-4D71-85BB-C9CD9A4B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512B473D-87F8-44E2-B67B-078CF4EA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174BF88-0C5B-4891-B6FD-307722A2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8D2789-8AAA-464D-AA1A-1B81AD0B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61F1C7-298D-4349-B8D6-69E8D60FE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BDEA7C6-0F88-43B8-B484-8F623F3A5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0C0851F-03EA-4E35-B015-FFE71883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9F7C96B-EDA6-41FB-A427-090169BA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A5642E-42F1-4CB3-B72E-03E97FAE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6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687448-F0B9-4A5D-AA98-A7B721426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F141CFC-90FA-4FCE-B2A2-0D23D5B5A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4D7C909-B5EB-4E21-853A-426A99C4A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BAB3279-C1B2-4718-9656-3458521DB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AF06DE4-B83C-4271-A91D-E3ABD5F5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06D9BD4-FB68-4774-AC6E-1E512DAC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FA2E934-ECB2-4856-AEC5-3FD088EE0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5581523-CD08-4F49-8A9D-9254D00A0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F4B5854-F23B-40E3-BDDD-705BC12F4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972EE-1654-4050-A9C6-299C32932380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8FCAA8-B2AC-46C4-9ECB-10A36C1A6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ECB56B1-553A-491A-BC38-A4FC2F100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11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96C93F-83F8-428C-86A0-E61604892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HMM speech recognition, principles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D9AB37A-FE2A-454C-A377-CECCD7A3E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324A8D5B-2AC7-4D58-A8CE-3F078F6D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99" y="2842181"/>
            <a:ext cx="4852139" cy="401581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254A76C-FEC2-42DB-95BE-6B46852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5CFDBA-8B54-4A58-A165-4250CD68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training, we need to identify time-boundaries </a:t>
            </a:r>
            <a:br>
              <a:rPr lang="en-US" dirty="0"/>
            </a:br>
            <a:r>
              <a:rPr lang="en-US" dirty="0"/>
              <a:t>of HMM states in the speech. This is done by Forced alignment.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cs-CZ" dirty="0" err="1"/>
              <a:t>where</a:t>
            </a:r>
            <a:r>
              <a:rPr lang="cs-CZ" dirty="0"/>
              <a:t> </a:t>
            </a:r>
            <a:r>
              <a:rPr lang="en-US" dirty="0"/>
              <a:t>we know what the correct word-sequence 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alignment is a single path </a:t>
            </a:r>
            <a:r>
              <a:rPr lang="el-GR" sz="3200" dirty="0"/>
              <a:t>π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dirty="0"/>
              <a:t>The ‘search space’</a:t>
            </a:r>
            <a:r>
              <a:rPr lang="en-US" b="1" dirty="0"/>
              <a:t> </a:t>
            </a:r>
            <a:r>
              <a:rPr lang="en-US" dirty="0"/>
              <a:t>of all possible </a:t>
            </a:r>
            <a:br>
              <a:rPr lang="en-US" dirty="0"/>
            </a:br>
            <a:r>
              <a:rPr lang="en-US" dirty="0"/>
              <a:t>paths is a trellis.</a:t>
            </a:r>
          </a:p>
          <a:p>
            <a:pPr marL="0" indent="0">
              <a:buNone/>
            </a:pPr>
            <a:r>
              <a:rPr lang="en-US" b="1" dirty="0"/>
              <a:t>How do we find the alignment </a:t>
            </a:r>
            <a:br>
              <a:rPr lang="en-US" b="1" dirty="0"/>
            </a:br>
            <a:r>
              <a:rPr lang="en-US" b="1" dirty="0"/>
              <a:t>path?</a:t>
            </a:r>
          </a:p>
        </p:txBody>
      </p:sp>
    </p:spTree>
    <p:extLst>
      <p:ext uri="{BB962C8B-B14F-4D97-AF65-F5344CB8AC3E}">
        <p14:creationId xmlns:p14="http://schemas.microsoft.com/office/powerpoint/2010/main" val="371790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324A8D5B-2AC7-4D58-A8CE-3F078F6D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09" y="681037"/>
            <a:ext cx="4852139" cy="401581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254A76C-FEC2-42DB-95BE-6B46852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95CFDBA-8B54-4A58-A165-4250CD683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How do we find the alignment path?</a:t>
                </a:r>
                <a:endParaRPr lang="en-US" dirty="0"/>
              </a:p>
              <a:p>
                <a:r>
                  <a:rPr lang="en-US" dirty="0"/>
                  <a:t>We consider all the possible paths!</a:t>
                </a:r>
              </a:p>
              <a:p>
                <a:endParaRPr lang="en-US" dirty="0"/>
              </a:p>
              <a:p>
                <a:r>
                  <a:rPr lang="en-US" dirty="0"/>
                  <a:t>For each path π we calculate its ‘cost’ as: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c(π)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find path with best cost: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 smtClean="0"/>
                            <m:t>π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dirty="0" smtClean="0"/>
                            <m:t>π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dirty="0" smtClean="0"/>
                                <m:t>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 is the ‘likelihood’ that we defined previously.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95CFDBA-8B54-4A58-A165-4250CD683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5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06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text, mapa&#10;&#10;Popis byl vytvořen automaticky">
            <a:extLst>
              <a:ext uri="{FF2B5EF4-FFF2-40B4-BE49-F238E27FC236}">
                <a16:creationId xmlns:a16="http://schemas.microsoft.com/office/drawing/2014/main" id="{93EAAEFF-9698-4663-9903-A3B4DD7C2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30" y="815418"/>
            <a:ext cx="5517670" cy="514220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254A76C-FEC2-42DB-95BE-6B46852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5CFDBA-8B54-4A58-A165-4250CD683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How do we find the alignment path?</a:t>
            </a:r>
            <a:endParaRPr lang="en-US" dirty="0"/>
          </a:p>
          <a:p>
            <a:r>
              <a:rPr lang="en-US" dirty="0"/>
              <a:t>We can </a:t>
            </a:r>
            <a:r>
              <a:rPr lang="en-US" b="1" dirty="0">
                <a:solidFill>
                  <a:schemeClr val="accent2"/>
                </a:solidFill>
              </a:rPr>
              <a:t>explore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all paths</a:t>
            </a:r>
            <a:r>
              <a:rPr lang="en-US" dirty="0"/>
              <a:t> efficiently by </a:t>
            </a:r>
            <a:br>
              <a:rPr lang="en-US" dirty="0"/>
            </a:br>
            <a:r>
              <a:rPr lang="en-US" b="1" dirty="0"/>
              <a:t>“token passing algorithm”:</a:t>
            </a:r>
          </a:p>
          <a:p>
            <a:r>
              <a:rPr lang="en-US" dirty="0"/>
              <a:t>The token carries the information </a:t>
            </a:r>
            <a:br>
              <a:rPr lang="en-US" dirty="0"/>
            </a:br>
            <a:r>
              <a:rPr lang="en-US" dirty="0"/>
              <a:t>about the ‘cost’ of its partial path </a:t>
            </a:r>
            <a:br>
              <a:rPr lang="en-US" dirty="0"/>
            </a:br>
            <a:r>
              <a:rPr lang="en-US" dirty="0"/>
              <a:t>and the trace-back history.</a:t>
            </a:r>
          </a:p>
          <a:p>
            <a:r>
              <a:rPr lang="en-US" b="1" dirty="0"/>
              <a:t>Viterbi search</a:t>
            </a:r>
            <a:r>
              <a:rPr lang="en-US" dirty="0"/>
              <a:t>: when two arrows</a:t>
            </a:r>
            <a:br>
              <a:rPr lang="en-US" dirty="0"/>
            </a:br>
            <a:r>
              <a:rPr lang="en-US" dirty="0"/>
              <a:t>point to same state, only the path</a:t>
            </a:r>
            <a:br>
              <a:rPr lang="en-US" dirty="0"/>
            </a:br>
            <a:r>
              <a:rPr lang="en-US" dirty="0"/>
              <a:t>with best cost is preserved. </a:t>
            </a:r>
          </a:p>
          <a:p>
            <a:pPr marL="0" indent="0">
              <a:buNone/>
            </a:pPr>
            <a:r>
              <a:rPr lang="en-US" dirty="0"/>
              <a:t>(The alignment is in the token that </a:t>
            </a:r>
            <a:br>
              <a:rPr lang="en-US" dirty="0"/>
            </a:br>
            <a:r>
              <a:rPr lang="en-US" dirty="0"/>
              <a:t>  arrived to the end of the utterance)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7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686435-3AB4-4124-85FF-2C5319DB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Speech-to-text recognition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1E107E-70C5-47E4-A95F-62202BCF8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‘Forced alignment’ </a:t>
            </a:r>
            <a:r>
              <a:rPr lang="en-US" sz="2400" dirty="0"/>
              <a:t>(it is using the same ‘decoder’ code, actually)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difference</a:t>
            </a:r>
            <a:r>
              <a:rPr lang="en-US" dirty="0"/>
              <a:t> is in the </a:t>
            </a:r>
            <a:r>
              <a:rPr lang="en-US" b="1" dirty="0">
                <a:solidFill>
                  <a:schemeClr val="accent2"/>
                </a:solidFill>
              </a:rPr>
              <a:t>HMM model topology</a:t>
            </a:r>
            <a:r>
              <a:rPr lang="en-US" dirty="0"/>
              <a:t> (recognition network).</a:t>
            </a:r>
          </a:p>
          <a:p>
            <a:endParaRPr lang="en-US" sz="800" dirty="0"/>
          </a:p>
          <a:p>
            <a:pPr marL="0" indent="0">
              <a:buNone/>
            </a:pPr>
            <a:r>
              <a:rPr lang="en-US" b="1" dirty="0"/>
              <a:t>Alignment</a:t>
            </a:r>
            <a:r>
              <a:rPr lang="en-US" dirty="0"/>
              <a:t>: linear topology, no branching, no cycles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Decoding</a:t>
            </a:r>
            <a:r>
              <a:rPr lang="en-US" dirty="0"/>
              <a:t>: graph with branching and cycles, and language model scores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BC32BCAB-C9E5-4033-9790-B623E00E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92" y="4590705"/>
            <a:ext cx="5418841" cy="2092166"/>
          </a:xfrm>
          <a:prstGeom prst="rect">
            <a:avLst/>
          </a:prstGeom>
        </p:spPr>
      </p:pic>
      <p:pic>
        <p:nvPicPr>
          <p:cNvPr id="7" name="Obrázek 6" descr="Obsah obrázku zvíře&#10;&#10;Popis byl vytvořen automaticky">
            <a:extLst>
              <a:ext uri="{FF2B5EF4-FFF2-40B4-BE49-F238E27FC236}">
                <a16:creationId xmlns:a16="http://schemas.microsoft.com/office/drawing/2014/main" id="{5F9233A9-6FA5-40AB-B58B-0F1463094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08" y="3516777"/>
            <a:ext cx="3755010" cy="48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9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686435-3AB4-4124-85FF-2C5319DB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Speech-to-text recognition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1E107E-70C5-47E4-A95F-62202BCF8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Decoding: (graph with branching and cycles)</a:t>
            </a:r>
          </a:p>
          <a:p>
            <a:r>
              <a:rPr lang="en-US" dirty="0"/>
              <a:t>The graph is typically generated from </a:t>
            </a:r>
            <a:r>
              <a:rPr lang="en-US" b="1" dirty="0">
                <a:solidFill>
                  <a:schemeClr val="accent2"/>
                </a:solidFill>
              </a:rPr>
              <a:t>language model</a:t>
            </a:r>
            <a:r>
              <a:rPr lang="en-US" dirty="0"/>
              <a:t> which allow </a:t>
            </a:r>
            <a:br>
              <a:rPr lang="en-US" dirty="0"/>
            </a:br>
            <a:r>
              <a:rPr lang="en-US" b="1" dirty="0">
                <a:solidFill>
                  <a:schemeClr val="accent2"/>
                </a:solidFill>
              </a:rPr>
              <a:t>arbitrary sequencing of words</a:t>
            </a:r>
            <a:r>
              <a:rPr lang="en-US" dirty="0"/>
              <a:t> (also the improbable ones).</a:t>
            </a:r>
          </a:p>
          <a:p>
            <a:r>
              <a:rPr lang="en-US" dirty="0"/>
              <a:t>Now, the </a:t>
            </a:r>
            <a:r>
              <a:rPr lang="en-US" b="1" dirty="0">
                <a:solidFill>
                  <a:schemeClr val="accent2"/>
                </a:solidFill>
              </a:rPr>
              <a:t>search space is much larger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Exploring all the paths would be very slow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BC32BCAB-C9E5-4033-9790-B623E00E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09" y="4338775"/>
            <a:ext cx="5418841" cy="2092166"/>
          </a:xfrm>
          <a:prstGeom prst="rect">
            <a:avLst/>
          </a:prstGeom>
        </p:spPr>
      </p:pic>
      <p:pic>
        <p:nvPicPr>
          <p:cNvPr id="6" name="Obrázek 5" descr="Obsah obrázku text&#10;&#10;Popis byl vytvořen automaticky">
            <a:extLst>
              <a:ext uri="{FF2B5EF4-FFF2-40B4-BE49-F238E27FC236}">
                <a16:creationId xmlns:a16="http://schemas.microsoft.com/office/drawing/2014/main" id="{3E7E05D4-2F57-49DA-AD55-7AD0F29A9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97" y="4001294"/>
            <a:ext cx="2702212" cy="2271860"/>
          </a:xfrm>
          <a:prstGeom prst="rect">
            <a:avLst/>
          </a:prstGeom>
        </p:spPr>
      </p:pic>
      <p:sp>
        <p:nvSpPr>
          <p:cNvPr id="8" name="Šipka: doprava 7">
            <a:extLst>
              <a:ext uri="{FF2B5EF4-FFF2-40B4-BE49-F238E27FC236}">
                <a16:creationId xmlns:a16="http://schemas.microsoft.com/office/drawing/2014/main" id="{A76423E3-98CB-40E0-9810-943A9037DF5D}"/>
              </a:ext>
            </a:extLst>
          </p:cNvPr>
          <p:cNvSpPr/>
          <p:nvPr/>
        </p:nvSpPr>
        <p:spPr>
          <a:xfrm>
            <a:off x="7174661" y="4904987"/>
            <a:ext cx="1168924" cy="46447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1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686435-3AB4-4124-85FF-2C5319DB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Speech-to-text recognition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1E107E-70C5-47E4-A95F-62202BCF8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Decoding: Exploring all the paths would be very slow.</a:t>
            </a:r>
            <a:br>
              <a:rPr lang="en-US" dirty="0"/>
            </a:br>
            <a:endParaRPr lang="en-US" sz="800" dirty="0"/>
          </a:p>
          <a:p>
            <a:pPr marL="0" indent="0">
              <a:buNone/>
            </a:pPr>
            <a:r>
              <a:rPr lang="en-US" dirty="0"/>
              <a:t>The solution is </a:t>
            </a:r>
            <a:r>
              <a:rPr lang="en-US" b="1" dirty="0">
                <a:solidFill>
                  <a:schemeClr val="accent2"/>
                </a:solidFill>
              </a:rPr>
              <a:t>‘beam search’!!!</a:t>
            </a:r>
          </a:p>
          <a:p>
            <a:r>
              <a:rPr lang="en-US" dirty="0"/>
              <a:t>we discard tokens that have score too far from best token.</a:t>
            </a:r>
          </a:p>
          <a:p>
            <a:r>
              <a:rPr lang="en-US" dirty="0"/>
              <a:t>any of surviving tokens can become the best token!</a:t>
            </a:r>
          </a:p>
        </p:txBody>
      </p:sp>
      <p:pic>
        <p:nvPicPr>
          <p:cNvPr id="7" name="Obrázek 6" descr="Obsah obrázku text, mapa&#10;&#10;Popis byl vytvořen automaticky">
            <a:extLst>
              <a:ext uri="{FF2B5EF4-FFF2-40B4-BE49-F238E27FC236}">
                <a16:creationId xmlns:a16="http://schemas.microsoft.com/office/drawing/2014/main" id="{59770CED-CD22-47C1-9EE1-53B83FECE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4" y="3511796"/>
            <a:ext cx="7458779" cy="33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75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686435-3AB4-4124-85FF-2C5319DB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Speech-to-text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A1E107E-70C5-47E4-A95F-62202BCF8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Decoding: 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‘cost’</a:t>
                </a:r>
                <a:r>
                  <a:rPr lang="en-US" dirty="0"/>
                  <a:t> of partial paths is a mix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acoustic model scores (AM) </a:t>
                </a:r>
                <a:br>
                  <a:rPr lang="en-US" b="1" dirty="0">
                    <a:solidFill>
                      <a:schemeClr val="accent2"/>
                    </a:solidFill>
                  </a:rPr>
                </a:br>
                <a:r>
                  <a:rPr lang="en-US" dirty="0"/>
                  <a:t>and </a:t>
                </a:r>
                <a:r>
                  <a:rPr lang="en-US" b="1" dirty="0">
                    <a:solidFill>
                      <a:schemeClr val="accent2"/>
                    </a:solidFill>
                  </a:rPr>
                  <a:t>language model score (LM)</a:t>
                </a:r>
                <a:r>
                  <a:rPr lang="en-US" dirty="0"/>
                  <a:t> 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c(π)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κ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ρ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For optimal performance, we tune </a:t>
                </a:r>
                <a:r>
                  <a:rPr lang="en-US" b="1" dirty="0"/>
                  <a:t>exponential scales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  <m:r>
                      <a:rPr lang="el-G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buNone/>
                </a:pPr>
                <a:r>
                  <a:rPr lang="en-US" dirty="0"/>
                  <a:t>(this is because the model is built on independence assumption: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which is wrong)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A1E107E-70C5-47E4-A95F-62202BCF8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5"/>
                <a:ext cx="10515600" cy="4351338"/>
              </a:xfrm>
              <a:blipFill>
                <a:blip r:embed="rId2"/>
                <a:stretch>
                  <a:fillRect l="-1217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976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5B2EB2C-4F0F-45FB-A5A7-20C7F0216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5966"/>
            <a:ext cx="10515600" cy="31209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6BAE13-FEE7-4202-ABA6-0300CFD9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by: Word Error Rate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39FA1E41-2FF4-4B95-8826-5B78274ABFF2}"/>
              </a:ext>
            </a:extLst>
          </p:cNvPr>
          <p:cNvSpPr txBox="1"/>
          <p:nvPr/>
        </p:nvSpPr>
        <p:spPr>
          <a:xfrm>
            <a:off x="7127629" y="4888208"/>
            <a:ext cx="5190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Yes, the WER can be &gt;100% ! 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FCE7D1DD-A04D-47FB-8F00-F5C38D17C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8" y="3682143"/>
            <a:ext cx="6851301" cy="31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6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02A22F-6C91-4937-B1B9-994737B13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9DA317-FD6B-4567-B620-1911BA91D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Can you tell me how the Speech-to-text recognition works?</a:t>
            </a:r>
          </a:p>
        </p:txBody>
      </p:sp>
    </p:spTree>
    <p:extLst>
      <p:ext uri="{BB962C8B-B14F-4D97-AF65-F5344CB8AC3E}">
        <p14:creationId xmlns:p14="http://schemas.microsoft.com/office/powerpoint/2010/main" val="429135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8A199A-130E-4776-BA3B-942A44FC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speech-to-text recognition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747209-8846-4166-9177-21E3C531C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Multidisciplinary field of work:</a:t>
            </a:r>
          </a:p>
          <a:p>
            <a:endParaRPr lang="en-US" dirty="0"/>
          </a:p>
          <a:p>
            <a:pPr lvl="1"/>
            <a:r>
              <a:rPr lang="en-US" dirty="0"/>
              <a:t>Mathematical modeling (= definition, use and training of models)</a:t>
            </a:r>
          </a:p>
          <a:p>
            <a:pPr lvl="2"/>
            <a:r>
              <a:rPr lang="en-US" dirty="0"/>
              <a:t>includes “machine learning”, “artificial intelligence”, …</a:t>
            </a:r>
          </a:p>
          <a:p>
            <a:pPr lvl="1"/>
            <a:r>
              <a:rPr lang="en-US" dirty="0"/>
              <a:t>Linguistics (= preparation of training data)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 performance computing (= training on &gt;1000 hours of speech data)</a:t>
            </a:r>
          </a:p>
          <a:p>
            <a:pPr lvl="1"/>
            <a:r>
              <a:rPr lang="en-US" dirty="0"/>
              <a:t>Programming (= setting up experiments, integration of production systems)</a:t>
            </a:r>
          </a:p>
          <a:p>
            <a:pPr lvl="1"/>
            <a:r>
              <a:rPr lang="en-US" dirty="0"/>
              <a:t>Science (= measuring objective values, comparing, analyzing) </a:t>
            </a:r>
          </a:p>
        </p:txBody>
      </p:sp>
      <p:pic>
        <p:nvPicPr>
          <p:cNvPr id="5" name="Obrázek 4" descr="Obsah obrázku stůl&#10;&#10;Popis byl vytvořen automaticky">
            <a:extLst>
              <a:ext uri="{FF2B5EF4-FFF2-40B4-BE49-F238E27FC236}">
                <a16:creationId xmlns:a16="http://schemas.microsoft.com/office/drawing/2014/main" id="{164DA890-E47D-4BBC-AA18-4B25A972E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655" y="315799"/>
            <a:ext cx="3258053" cy="3475257"/>
          </a:xfrm>
          <a:prstGeom prst="rect">
            <a:avLst/>
          </a:prstGeom>
        </p:spPr>
      </p:pic>
      <p:pic>
        <p:nvPicPr>
          <p:cNvPr id="7" name="Obrázek 6" descr="Obsah obrázku text, tabule&#10;&#10;Popis byl vytvořen automaticky">
            <a:extLst>
              <a:ext uri="{FF2B5EF4-FFF2-40B4-BE49-F238E27FC236}">
                <a16:creationId xmlns:a16="http://schemas.microsoft.com/office/drawing/2014/main" id="{72CDABEF-D84D-481A-832B-F77E26F3D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19" y="1448157"/>
            <a:ext cx="1588416" cy="12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117074-15C6-4E1D-BD1E-95EA58EC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1C16334-34FD-41C5-8D1B-DA5574A5E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HMM-based speech-to-text recognition</a:t>
            </a:r>
          </a:p>
        </p:txBody>
      </p:sp>
    </p:spTree>
    <p:extLst>
      <p:ext uri="{BB962C8B-B14F-4D97-AF65-F5344CB8AC3E}">
        <p14:creationId xmlns:p14="http://schemas.microsoft.com/office/powerpoint/2010/main" val="207861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6AEC2F76-BE9A-4FD3-9FC1-A86B6CD0059A}"/>
              </a:ext>
            </a:extLst>
          </p:cNvPr>
          <p:cNvSpPr txBox="1">
            <a:spLocks/>
          </p:cNvSpPr>
          <p:nvPr/>
        </p:nvSpPr>
        <p:spPr>
          <a:xfrm>
            <a:off x="646150" y="518233"/>
            <a:ext cx="10524298" cy="30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</a:t>
            </a:r>
            <a:endParaRPr lang="cs-CZ" dirty="0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2B95EDC-5FFE-411F-9E55-051EA40C442B}"/>
              </a:ext>
            </a:extLst>
          </p:cNvPr>
          <p:cNvSpPr/>
          <p:nvPr/>
        </p:nvSpPr>
        <p:spPr>
          <a:xfrm>
            <a:off x="2370938" y="2177150"/>
            <a:ext cx="1495168" cy="1325563"/>
          </a:xfrm>
          <a:prstGeom prst="rect">
            <a:avLst/>
          </a:prstGeom>
          <a:solidFill>
            <a:srgbClr val="00B0F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Voice activity detector</a:t>
            </a:r>
            <a:endParaRPr lang="cs-CZ" dirty="0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A0822054-5BC8-4865-B9D5-B450CDD7A0CD}"/>
              </a:ext>
            </a:extLst>
          </p:cNvPr>
          <p:cNvSpPr/>
          <p:nvPr/>
        </p:nvSpPr>
        <p:spPr>
          <a:xfrm>
            <a:off x="6030875" y="2177150"/>
            <a:ext cx="1495168" cy="1325563"/>
          </a:xfrm>
          <a:prstGeom prst="rect">
            <a:avLst/>
          </a:prstGeom>
          <a:solidFill>
            <a:srgbClr val="00B0F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Acoustic model</a:t>
            </a:r>
            <a:endParaRPr lang="cs-CZ"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EDD9A3EF-77E0-4EFC-AC6B-09AB6D77BAF3}"/>
              </a:ext>
            </a:extLst>
          </p:cNvPr>
          <p:cNvSpPr/>
          <p:nvPr/>
        </p:nvSpPr>
        <p:spPr>
          <a:xfrm>
            <a:off x="7803334" y="2177150"/>
            <a:ext cx="1495168" cy="1325563"/>
          </a:xfrm>
          <a:prstGeom prst="rect">
            <a:avLst/>
          </a:prstGeom>
          <a:solidFill>
            <a:srgbClr val="00B0F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Decoder</a:t>
            </a:r>
            <a:endParaRPr lang="cs-CZ" dirty="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7705AFC3-1126-4B1E-B281-7140EE14439E}"/>
              </a:ext>
            </a:extLst>
          </p:cNvPr>
          <p:cNvSpPr/>
          <p:nvPr/>
        </p:nvSpPr>
        <p:spPr>
          <a:xfrm>
            <a:off x="9575793" y="2177150"/>
            <a:ext cx="1495168" cy="1325563"/>
          </a:xfrm>
          <a:prstGeom prst="rect">
            <a:avLst/>
          </a:prstGeom>
          <a:solidFill>
            <a:srgbClr val="00B0F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Lattice processing (one-best, n-best, …) </a:t>
            </a:r>
            <a:endParaRPr lang="cs-CZ" dirty="0"/>
          </a:p>
        </p:txBody>
      </p:sp>
      <p:sp>
        <p:nvSpPr>
          <p:cNvPr id="23" name="Cylinder 8">
            <a:extLst>
              <a:ext uri="{FF2B5EF4-FFF2-40B4-BE49-F238E27FC236}">
                <a16:creationId xmlns:a16="http://schemas.microsoft.com/office/drawing/2014/main" id="{32D4B8ED-37A9-424F-9646-38331E881727}"/>
              </a:ext>
            </a:extLst>
          </p:cNvPr>
          <p:cNvSpPr/>
          <p:nvPr/>
        </p:nvSpPr>
        <p:spPr>
          <a:xfrm>
            <a:off x="7877601" y="233084"/>
            <a:ext cx="1387011" cy="159763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Recognition network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89C022E4-58A0-4B08-932A-D6B0F8C00A2A}"/>
              </a:ext>
            </a:extLst>
          </p:cNvPr>
          <p:cNvSpPr txBox="1"/>
          <p:nvPr/>
        </p:nvSpPr>
        <p:spPr>
          <a:xfrm>
            <a:off x="11384830" y="2655265"/>
            <a:ext cx="56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</a:t>
            </a:r>
            <a:endParaRPr lang="cs-CZ" dirty="0"/>
          </a:p>
        </p:txBody>
      </p:sp>
      <p:cxnSp>
        <p:nvCxnSpPr>
          <p:cNvPr id="25" name="Straight Arrow Connector 10">
            <a:extLst>
              <a:ext uri="{FF2B5EF4-FFF2-40B4-BE49-F238E27FC236}">
                <a16:creationId xmlns:a16="http://schemas.microsoft.com/office/drawing/2014/main" id="{6517878A-3339-488F-A218-C72D98C61B32}"/>
              </a:ext>
            </a:extLst>
          </p:cNvPr>
          <p:cNvCxnSpPr>
            <a:cxnSpLocks/>
          </p:cNvCxnSpPr>
          <p:nvPr/>
        </p:nvCxnSpPr>
        <p:spPr>
          <a:xfrm>
            <a:off x="2110798" y="2870927"/>
            <a:ext cx="2395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1">
            <a:extLst>
              <a:ext uri="{FF2B5EF4-FFF2-40B4-BE49-F238E27FC236}">
                <a16:creationId xmlns:a16="http://schemas.microsoft.com/office/drawing/2014/main" id="{27867FF1-2F2A-4097-988E-7FC94054346B}"/>
              </a:ext>
            </a:extLst>
          </p:cNvPr>
          <p:cNvCxnSpPr>
            <a:cxnSpLocks/>
          </p:cNvCxnSpPr>
          <p:nvPr/>
        </p:nvCxnSpPr>
        <p:spPr>
          <a:xfrm>
            <a:off x="3940534" y="2870927"/>
            <a:ext cx="2395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2">
            <a:extLst>
              <a:ext uri="{FF2B5EF4-FFF2-40B4-BE49-F238E27FC236}">
                <a16:creationId xmlns:a16="http://schemas.microsoft.com/office/drawing/2014/main" id="{3416F9CE-E1F4-4E40-9F5F-0885192BBF73}"/>
              </a:ext>
            </a:extLst>
          </p:cNvPr>
          <p:cNvCxnSpPr>
            <a:cxnSpLocks/>
          </p:cNvCxnSpPr>
          <p:nvPr/>
        </p:nvCxnSpPr>
        <p:spPr>
          <a:xfrm>
            <a:off x="9336201" y="2851564"/>
            <a:ext cx="2395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3">
            <a:extLst>
              <a:ext uri="{FF2B5EF4-FFF2-40B4-BE49-F238E27FC236}">
                <a16:creationId xmlns:a16="http://schemas.microsoft.com/office/drawing/2014/main" id="{21BC1B2D-AF09-4191-97E2-2DDC27968E10}"/>
              </a:ext>
            </a:extLst>
          </p:cNvPr>
          <p:cNvCxnSpPr>
            <a:cxnSpLocks/>
          </p:cNvCxnSpPr>
          <p:nvPr/>
        </p:nvCxnSpPr>
        <p:spPr>
          <a:xfrm>
            <a:off x="7563742" y="2870927"/>
            <a:ext cx="2395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5">
            <a:extLst>
              <a:ext uri="{FF2B5EF4-FFF2-40B4-BE49-F238E27FC236}">
                <a16:creationId xmlns:a16="http://schemas.microsoft.com/office/drawing/2014/main" id="{D3654336-06EA-470C-B1F9-9BC3F002E71E}"/>
              </a:ext>
            </a:extLst>
          </p:cNvPr>
          <p:cNvCxnSpPr>
            <a:cxnSpLocks/>
          </p:cNvCxnSpPr>
          <p:nvPr/>
        </p:nvCxnSpPr>
        <p:spPr>
          <a:xfrm>
            <a:off x="8557049" y="1890833"/>
            <a:ext cx="0" cy="2554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6">
            <a:extLst>
              <a:ext uri="{FF2B5EF4-FFF2-40B4-BE49-F238E27FC236}">
                <a16:creationId xmlns:a16="http://schemas.microsoft.com/office/drawing/2014/main" id="{61497763-9CA7-41AD-93A8-A26D9F0939CE}"/>
              </a:ext>
            </a:extLst>
          </p:cNvPr>
          <p:cNvSpPr/>
          <p:nvPr/>
        </p:nvSpPr>
        <p:spPr>
          <a:xfrm>
            <a:off x="4220634" y="2177150"/>
            <a:ext cx="1495168" cy="1325563"/>
          </a:xfrm>
          <a:prstGeom prst="rect">
            <a:avLst/>
          </a:prstGeom>
          <a:solidFill>
            <a:srgbClr val="00B0F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extractor</a:t>
            </a:r>
            <a:endParaRPr lang="cs-CZ" dirty="0"/>
          </a:p>
        </p:txBody>
      </p:sp>
      <p:cxnSp>
        <p:nvCxnSpPr>
          <p:cNvPr id="31" name="Straight Arrow Connector 17">
            <a:extLst>
              <a:ext uri="{FF2B5EF4-FFF2-40B4-BE49-F238E27FC236}">
                <a16:creationId xmlns:a16="http://schemas.microsoft.com/office/drawing/2014/main" id="{14ED93D3-ACEF-487B-AFCF-62722CE5D505}"/>
              </a:ext>
            </a:extLst>
          </p:cNvPr>
          <p:cNvCxnSpPr>
            <a:cxnSpLocks/>
          </p:cNvCxnSpPr>
          <p:nvPr/>
        </p:nvCxnSpPr>
        <p:spPr>
          <a:xfrm>
            <a:off x="5752940" y="2870927"/>
            <a:ext cx="2395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8AF16A-7AD9-492A-B840-FB0ABC4EC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6" y="2228743"/>
            <a:ext cx="2095928" cy="1263572"/>
          </a:xfrm>
          <a:prstGeom prst="rect">
            <a:avLst/>
          </a:prstGeom>
        </p:spPr>
      </p:pic>
      <p:cxnSp>
        <p:nvCxnSpPr>
          <p:cNvPr id="33" name="Straight Arrow Connector 12">
            <a:extLst>
              <a:ext uri="{FF2B5EF4-FFF2-40B4-BE49-F238E27FC236}">
                <a16:creationId xmlns:a16="http://schemas.microsoft.com/office/drawing/2014/main" id="{CB363153-AF90-4392-B97D-6DCC76883237}"/>
              </a:ext>
            </a:extLst>
          </p:cNvPr>
          <p:cNvCxnSpPr>
            <a:cxnSpLocks/>
          </p:cNvCxnSpPr>
          <p:nvPr/>
        </p:nvCxnSpPr>
        <p:spPr>
          <a:xfrm>
            <a:off x="11145238" y="2870927"/>
            <a:ext cx="2395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Zástupný obsah 11">
            <a:extLst>
              <a:ext uri="{FF2B5EF4-FFF2-40B4-BE49-F238E27FC236}">
                <a16:creationId xmlns:a16="http://schemas.microsoft.com/office/drawing/2014/main" id="{B358BA27-AC48-4BF9-876C-437077E28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1" y="4463867"/>
            <a:ext cx="4508349" cy="1660714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2AAB730D-D3CA-49C5-B5C5-29FDF102F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61" y="3881482"/>
            <a:ext cx="7215076" cy="27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02069F-8936-45FE-956D-EE59099B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model,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624DA57-C58B-4498-822D-AA0DE68F6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HMM = Hidden Markov Model </a:t>
            </a:r>
            <a:br>
              <a:rPr lang="en-US" dirty="0"/>
            </a:br>
            <a:r>
              <a:rPr lang="en-US" dirty="0"/>
              <a:t>(1</a:t>
            </a:r>
            <a:r>
              <a:rPr lang="en-US" baseline="30000" dirty="0"/>
              <a:t>st</a:t>
            </a:r>
            <a:r>
              <a:rPr lang="en-US" dirty="0"/>
              <a:t> order Markov chain, </a:t>
            </a:r>
            <a:r>
              <a:rPr lang="cs-CZ" dirty="0" err="1"/>
              <a:t>current</a:t>
            </a:r>
            <a:r>
              <a:rPr lang="cs-CZ" dirty="0"/>
              <a:t> </a:t>
            </a:r>
            <a:r>
              <a:rPr lang="cs-CZ" dirty="0" err="1"/>
              <a:t>state</a:t>
            </a:r>
            <a:r>
              <a:rPr lang="cs-CZ" dirty="0"/>
              <a:t> </a:t>
            </a:r>
            <a:r>
              <a:rPr lang="cs-CZ" dirty="0" err="1"/>
              <a:t>depends</a:t>
            </a:r>
            <a:r>
              <a:rPr lang="en-US" dirty="0"/>
              <a:t> only on previous state)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Topology: nodes, arcs (forward arcs or self-loops),</a:t>
            </a:r>
          </a:p>
          <a:p>
            <a:r>
              <a:rPr lang="en-US" dirty="0"/>
              <a:t>Trainable parameters: transition probabilities on arcs,</a:t>
            </a:r>
          </a:p>
          <a:p>
            <a:endParaRPr lang="en-US" dirty="0"/>
          </a:p>
          <a:p>
            <a:r>
              <a:rPr lang="en-US" dirty="0"/>
              <a:t>Acoustic units are modeled as sequence of states,</a:t>
            </a:r>
          </a:p>
          <a:p>
            <a:pPr lvl="1"/>
            <a:r>
              <a:rPr lang="en-US" dirty="0"/>
              <a:t>The self-loops allow to stay in the state.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98D048D-A1BD-4A31-8925-52CF2F0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209" y="2543917"/>
            <a:ext cx="4155582" cy="13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1F0B53-5C93-48E0-902C-63B8941F6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model,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0AD60B-B2D6-4944-BA42-B41E7093C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models are built by concatenating phoneme models,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4CA9380-28E7-496F-8CFB-A1A776F7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57" y="2393202"/>
            <a:ext cx="6913485" cy="372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894CD9-D547-4FD3-BD92-C4348E30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scores in HMM model,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878BE9-E339-4BF8-9D27-27E238BBA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acoustic model we get </a:t>
            </a:r>
            <a:r>
              <a:rPr lang="en-US" b="1" dirty="0"/>
              <a:t>‘likelihoods’</a:t>
            </a:r>
            <a:r>
              <a:rPr lang="en-US" dirty="0"/>
              <a:t> 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 err="1"/>
              <a:t>|s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don’t know if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is from 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. We assume it is true, </a:t>
            </a:r>
            <a:br>
              <a:rPr lang="en-US" dirty="0"/>
            </a:br>
            <a:r>
              <a:rPr lang="en-US" dirty="0"/>
              <a:t>and 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 err="1"/>
              <a:t>|s</a:t>
            </a:r>
            <a:r>
              <a:rPr lang="en-US" baseline="-25000" dirty="0" err="1"/>
              <a:t>i</a:t>
            </a:r>
            <a:r>
              <a:rPr lang="en-US" dirty="0"/>
              <a:t>) is the ‘acoustic score’ telling how ‘likely’ </a:t>
            </a:r>
            <a:br>
              <a:rPr lang="en-US" dirty="0"/>
            </a:b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  </a:t>
            </a:r>
            <a:r>
              <a:rPr lang="en-US" dirty="0"/>
              <a:t>matches with the model of state 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A8B17853-AE10-46BE-9854-C9F1E8EAB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86" y="3561899"/>
            <a:ext cx="5015828" cy="22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06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bílá tabule&#10;&#10;Popis byl vytvořen automaticky">
            <a:extLst>
              <a:ext uri="{FF2B5EF4-FFF2-40B4-BE49-F238E27FC236}">
                <a16:creationId xmlns:a16="http://schemas.microsoft.com/office/drawing/2014/main" id="{B8F486A1-FABC-4BB4-A6CD-C8297C8E5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13" y="2865894"/>
            <a:ext cx="5703217" cy="39543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254A76C-FEC2-42DB-95BE-6B46852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5CFDBA-8B54-4A58-A165-4250CD68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training, we need to identify time-boundaries </a:t>
            </a:r>
            <a:br>
              <a:rPr lang="en-US" dirty="0"/>
            </a:br>
            <a:r>
              <a:rPr lang="en-US" dirty="0"/>
              <a:t>of HMM states in the speech. This is done by </a:t>
            </a:r>
            <a:r>
              <a:rPr lang="en-US" b="1" dirty="0"/>
              <a:t>Forced alignment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(where we know what the correct word-sequence 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alignment is a </a:t>
            </a:r>
            <a:r>
              <a:rPr lang="en-US" b="1" dirty="0"/>
              <a:t>single path </a:t>
            </a:r>
            <a:r>
              <a:rPr lang="el-GR" sz="3200" b="1" dirty="0"/>
              <a:t>π</a:t>
            </a:r>
            <a:r>
              <a:rPr lang="en-US" sz="3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8657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324A8D5B-2AC7-4D58-A8CE-3F078F6D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99" y="2842181"/>
            <a:ext cx="4852139" cy="401581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254A76C-FEC2-42DB-95BE-6B46852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5CFDBA-8B54-4A58-A165-4250CD68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training, we need to identify time-boundaries </a:t>
            </a:r>
            <a:br>
              <a:rPr lang="en-US" dirty="0"/>
            </a:br>
            <a:r>
              <a:rPr lang="en-US" dirty="0"/>
              <a:t>of HMM states in the speech. This is done by </a:t>
            </a:r>
            <a:r>
              <a:rPr lang="en-US" b="1" dirty="0"/>
              <a:t>Forced alignment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cs-CZ" dirty="0" err="1"/>
              <a:t>where</a:t>
            </a:r>
            <a:r>
              <a:rPr lang="cs-CZ" dirty="0"/>
              <a:t> </a:t>
            </a:r>
            <a:r>
              <a:rPr lang="en-US" dirty="0"/>
              <a:t>we know what the correct word-sequence 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alignment is a </a:t>
            </a:r>
            <a:r>
              <a:rPr lang="en-US" b="1" dirty="0"/>
              <a:t>single path </a:t>
            </a:r>
            <a:r>
              <a:rPr lang="el-GR" sz="3200" b="1" dirty="0"/>
              <a:t>π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‘search space’ </a:t>
            </a:r>
            <a:r>
              <a:rPr lang="en-US" dirty="0"/>
              <a:t>of all possible </a:t>
            </a:r>
            <a:br>
              <a:rPr lang="en-US" dirty="0"/>
            </a:br>
            <a:r>
              <a:rPr lang="en-US" dirty="0"/>
              <a:t>paths is a </a:t>
            </a:r>
            <a:r>
              <a:rPr lang="en-US" b="1" dirty="0"/>
              <a:t>trellis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949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802</Words>
  <Application>Microsoft Office PowerPoint</Application>
  <PresentationFormat>Širokoúhlá obrazovka</PresentationFormat>
  <Paragraphs>102</Paragraphs>
  <Slides>18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Motiv Office</vt:lpstr>
      <vt:lpstr>HMM speech recognition, principles</vt:lpstr>
      <vt:lpstr>Automatic speech-to-text recognition</vt:lpstr>
      <vt:lpstr>Prezentace aplikace PowerPoint</vt:lpstr>
      <vt:lpstr>Prezentace aplikace PowerPoint</vt:lpstr>
      <vt:lpstr>HMM model,</vt:lpstr>
      <vt:lpstr>HMM model,</vt:lpstr>
      <vt:lpstr>Acoustic scores in HMM model,</vt:lpstr>
      <vt:lpstr>Forced alignment</vt:lpstr>
      <vt:lpstr>Forced alignment</vt:lpstr>
      <vt:lpstr>Forced alignment</vt:lpstr>
      <vt:lpstr>Forced alignment</vt:lpstr>
      <vt:lpstr>Forced alignment</vt:lpstr>
      <vt:lpstr>Speech-to-text recognition</vt:lpstr>
      <vt:lpstr>Speech-to-text recognition</vt:lpstr>
      <vt:lpstr>Speech-to-text recognition</vt:lpstr>
      <vt:lpstr>Speech-to-text recognition</vt:lpstr>
      <vt:lpstr>Evaluation by: Word Error Rate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 speech recognition, principles</dc:title>
  <dc:creator>Karel</dc:creator>
  <cp:lastModifiedBy>iveselyk@fit.vutbr.cz</cp:lastModifiedBy>
  <cp:revision>34</cp:revision>
  <dcterms:created xsi:type="dcterms:W3CDTF">2019-07-22T19:17:44Z</dcterms:created>
  <dcterms:modified xsi:type="dcterms:W3CDTF">2022-07-19T11:09:30Z</dcterms:modified>
</cp:coreProperties>
</file>